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8" r:id="rId4"/>
    <p:sldId id="311" r:id="rId5"/>
    <p:sldId id="294" r:id="rId6"/>
    <p:sldId id="295" r:id="rId7"/>
    <p:sldId id="296" r:id="rId8"/>
    <p:sldId id="297" r:id="rId9"/>
    <p:sldId id="298" r:id="rId10"/>
    <p:sldId id="290" r:id="rId11"/>
    <p:sldId id="299" r:id="rId12"/>
    <p:sldId id="301" r:id="rId13"/>
    <p:sldId id="308" r:id="rId14"/>
    <p:sldId id="300" r:id="rId15"/>
    <p:sldId id="302" r:id="rId16"/>
    <p:sldId id="303" r:id="rId17"/>
    <p:sldId id="304" r:id="rId18"/>
    <p:sldId id="306" r:id="rId19"/>
    <p:sldId id="305" r:id="rId20"/>
    <p:sldId id="307" r:id="rId21"/>
    <p:sldId id="309" r:id="rId22"/>
    <p:sldId id="310"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Microsoft_Office_Excel_2007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3200" dirty="0" err="1"/>
              <a:t>Види</a:t>
            </a:r>
            <a:r>
              <a:rPr lang="ru-RU" sz="3200" dirty="0"/>
              <a:t> штрафу</a:t>
            </a:r>
          </a:p>
        </c:rich>
      </c:tx>
      <c:layout/>
    </c:title>
    <c:view3D>
      <c:rotX val="30"/>
      <c:perspective val="30"/>
    </c:view3D>
    <c:plotArea>
      <c:layout/>
      <c:pie3DChart>
        <c:varyColors val="1"/>
        <c:ser>
          <c:idx val="0"/>
          <c:order val="0"/>
          <c:tx>
            <c:strRef>
              <c:f>Лист1!$B$1</c:f>
              <c:strCache>
                <c:ptCount val="1"/>
                <c:pt idx="0">
                  <c:v>Види штрафу</c:v>
                </c:pt>
              </c:strCache>
            </c:strRef>
          </c:tx>
          <c:explosion val="25"/>
          <c:dLbls>
            <c:showVal val="1"/>
            <c:showLeaderLines val="1"/>
          </c:dLbls>
          <c:cat>
            <c:strRef>
              <c:f>Лист1!$A$2:$A$3</c:f>
              <c:strCache>
                <c:ptCount val="2"/>
                <c:pt idx="0">
                  <c:v>До 3000 н.м.д.г.</c:v>
                </c:pt>
                <c:pt idx="1">
                  <c:v>Понад 3000 н.м.д.г.</c:v>
                </c:pt>
              </c:strCache>
            </c:strRef>
          </c:cat>
          <c:val>
            <c:numRef>
              <c:f>Лист1!$B$2:$B$3</c:f>
              <c:numCache>
                <c:formatCode>General</c:formatCode>
                <c:ptCount val="2"/>
                <c:pt idx="0">
                  <c:v>25</c:v>
                </c:pt>
                <c:pt idx="1">
                  <c:v>28</c:v>
                </c:pt>
              </c:numCache>
            </c:numRef>
          </c:val>
        </c:ser>
      </c:pie3DChart>
    </c:plotArea>
    <c:legend>
      <c:legendPos val="r"/>
      <c:layout/>
    </c:legend>
    <c:plotVisOnly val="1"/>
    <c:dispBlanksAs val="zero"/>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1551855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287082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339658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69130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28563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105289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351404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422773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414907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14130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FCA0E-B629-4F3B-8BBE-11C27BFBEA1E}" type="datetimeFigureOut">
              <a:rPr lang="uk-UA" smtClean="0"/>
              <a:pPr/>
              <a:t>17.10.2016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232371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FCA0E-B629-4F3B-8BBE-11C27BFBEA1E}" type="datetimeFigureOut">
              <a:rPr lang="uk-UA" smtClean="0"/>
              <a:pPr/>
              <a:t>17.10.2016</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01D8A-B723-46BC-AA7A-7FD200F16389}" type="slidenum">
              <a:rPr lang="uk-UA" smtClean="0"/>
              <a:pPr/>
              <a:t>‹#›</a:t>
            </a:fld>
            <a:endParaRPr lang="uk-UA"/>
          </a:p>
        </p:txBody>
      </p:sp>
    </p:spTree>
    <p:extLst>
      <p:ext uri="{BB962C8B-B14F-4D97-AF65-F5344CB8AC3E}">
        <p14:creationId xmlns="" xmlns:p14="http://schemas.microsoft.com/office/powerpoint/2010/main" val="3965208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a:bodyPr>
          <a:lstStyle/>
          <a:p>
            <a:pPr marL="0" indent="0" algn="ctr">
              <a:buNone/>
            </a:pPr>
            <a:endParaRPr lang="uk-UA" sz="1200" b="1"/>
          </a:p>
          <a:p>
            <a:pPr marL="0" indent="0" algn="ctr">
              <a:buNone/>
            </a:pPr>
            <a:r>
              <a:rPr lang="ru-RU" sz="5400" i="1" smtClean="0"/>
              <a:t>Модуль 2</a:t>
            </a:r>
            <a:endParaRPr lang="uk-UA" sz="5400" i="1" smtClean="0"/>
          </a:p>
          <a:p>
            <a:pPr marL="0" indent="0" algn="ctr">
              <a:buNone/>
            </a:pPr>
            <a:r>
              <a:rPr lang="uk-UA" sz="6600" b="1" smtClean="0"/>
              <a:t>Визначення </a:t>
            </a:r>
            <a:r>
              <a:rPr lang="uk-UA" sz="6600" b="1"/>
              <a:t>виду і </a:t>
            </a:r>
            <a:r>
              <a:rPr lang="uk-UA" sz="6600" b="1" smtClean="0"/>
              <a:t>розміру   </a:t>
            </a:r>
            <a:r>
              <a:rPr lang="uk-UA" sz="6600" b="1"/>
              <a:t>покарання</a:t>
            </a:r>
            <a:endParaRPr lang="uk-UA" sz="6600"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77239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92500" lnSpcReduction="20000"/>
          </a:bodyPr>
          <a:lstStyle/>
          <a:p>
            <a:pPr marL="0" indent="0" algn="ctr">
              <a:buNone/>
            </a:pPr>
            <a:r>
              <a:rPr lang="uk-UA" sz="3800" b="1" dirty="0"/>
              <a:t>Спеціальна </a:t>
            </a:r>
            <a:r>
              <a:rPr lang="uk-UA" sz="3800" b="1" dirty="0" smtClean="0"/>
              <a:t>конфіскація </a:t>
            </a:r>
            <a:r>
              <a:rPr lang="uk-UA" i="1" dirty="0" smtClean="0"/>
              <a:t>(стаття 96</a:t>
            </a:r>
            <a:r>
              <a:rPr lang="uk-UA" i="1" baseline="30000" dirty="0" smtClean="0"/>
              <a:t>1 </a:t>
            </a:r>
            <a:r>
              <a:rPr lang="uk-UA" i="1" dirty="0" smtClean="0"/>
              <a:t>КК)</a:t>
            </a:r>
          </a:p>
          <a:p>
            <a:pPr marL="0" indent="0" algn="ctr">
              <a:buNone/>
            </a:pPr>
            <a:endParaRPr lang="uk-UA" sz="900" dirty="0"/>
          </a:p>
          <a:p>
            <a:pPr marL="0" indent="0" algn="just" fontAlgn="base">
              <a:buNone/>
            </a:pPr>
            <a:r>
              <a:rPr lang="uk-UA" dirty="0"/>
              <a:t>1. </a:t>
            </a:r>
            <a:r>
              <a:rPr lang="uk-UA" b="1" i="1" dirty="0"/>
              <a:t>Спеціальна конфіскація </a:t>
            </a:r>
            <a:r>
              <a:rPr lang="uk-UA" dirty="0"/>
              <a:t>полягає у примусовому безоплатному вилученні за рішенням суду у власність держави грошей, цінностей та іншого майна у випадках, визначених цим Кодексом, за умови </a:t>
            </a:r>
            <a:r>
              <a:rPr lang="uk-UA" dirty="0" smtClean="0"/>
              <a:t>вчинення умисного злочину або суспільно небезпечного діяння, що підпадає під ознаки діяння передбаченого Особливою частиною </a:t>
            </a:r>
            <a:r>
              <a:rPr lang="uk-UA" dirty="0"/>
              <a:t>цього </a:t>
            </a:r>
            <a:r>
              <a:rPr lang="uk-UA" dirty="0" smtClean="0"/>
              <a:t>Кодексу, за які передбачено основне покарання у виді позбавлення волі </a:t>
            </a:r>
            <a:r>
              <a:rPr lang="uk-UA" dirty="0"/>
              <a:t>або </a:t>
            </a:r>
            <a:r>
              <a:rPr lang="uk-UA" dirty="0" smtClean="0"/>
              <a:t>штрафу понад 3 тис. неоподаткованих мінімумів доходів громадян… </a:t>
            </a:r>
            <a:endParaRPr lang="uk-UA" dirty="0"/>
          </a:p>
          <a:p>
            <a:pPr marL="0" indent="0" fontAlgn="base">
              <a:buNone/>
            </a:pPr>
            <a:endParaRPr lang="uk-UA" sz="800" i="1" dirty="0" smtClean="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21580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19" y="1556792"/>
            <a:ext cx="8565001" cy="5040560"/>
          </a:xfrm>
        </p:spPr>
        <p:txBody>
          <a:bodyPr>
            <a:normAutofit fontScale="92500" lnSpcReduction="20000"/>
          </a:bodyPr>
          <a:lstStyle/>
          <a:p>
            <a:pPr marL="0" indent="0" algn="ctr">
              <a:buNone/>
            </a:pPr>
            <a:r>
              <a:rPr lang="uk-UA" b="1"/>
              <a:t>Позбавлення права обіймати певні посади або займатися певною </a:t>
            </a:r>
            <a:r>
              <a:rPr lang="uk-UA" b="1" smtClean="0"/>
              <a:t>діяльністю </a:t>
            </a:r>
          </a:p>
          <a:p>
            <a:pPr marL="0" indent="0" algn="ctr">
              <a:buNone/>
            </a:pPr>
            <a:endParaRPr lang="uk-UA" sz="800" i="1" smtClean="0"/>
          </a:p>
          <a:p>
            <a:pPr marL="0" indent="0" algn="ctr">
              <a:buNone/>
            </a:pPr>
            <a:r>
              <a:rPr lang="uk-UA" sz="2800" i="1" smtClean="0"/>
              <a:t>(</a:t>
            </a:r>
            <a:r>
              <a:rPr lang="uk-UA" sz="2800" i="1" smtClean="0">
                <a:solidFill>
                  <a:prstClr val="black"/>
                </a:solidFill>
              </a:rPr>
              <a:t>Постанова </a:t>
            </a:r>
            <a:r>
              <a:rPr lang="uk-UA" sz="2800" i="1">
                <a:solidFill>
                  <a:prstClr val="black"/>
                </a:solidFill>
              </a:rPr>
              <a:t>Верховного Суду України від 28 листопада 2011 року, справа № </a:t>
            </a:r>
            <a:r>
              <a:rPr lang="uk-UA" sz="2800" i="1" smtClean="0">
                <a:solidFill>
                  <a:prstClr val="black"/>
                </a:solidFill>
              </a:rPr>
              <a:t>5-19кс11) </a:t>
            </a:r>
            <a:endParaRPr lang="uk-UA" sz="2800" b="1" smtClean="0"/>
          </a:p>
          <a:p>
            <a:pPr lvl="0" algn="just"/>
            <a:r>
              <a:rPr lang="uk-UA" sz="2800">
                <a:solidFill>
                  <a:prstClr val="black"/>
                </a:solidFill>
              </a:rPr>
              <a:t>За допомогою розділового сполучника «або» в санкції перераховуються однорідні </a:t>
            </a:r>
            <a:r>
              <a:rPr lang="uk-UA" sz="2800" smtClean="0">
                <a:solidFill>
                  <a:prstClr val="black"/>
                </a:solidFill>
              </a:rPr>
              <a:t>рівноправні </a:t>
            </a:r>
            <a:r>
              <a:rPr lang="uk-UA" sz="2800">
                <a:solidFill>
                  <a:prstClr val="black"/>
                </a:solidFill>
              </a:rPr>
              <a:t>види покарань. Тому один із видів основного покарання, передбачений в санкції, належить розглядати як альтернативний </a:t>
            </a:r>
            <a:r>
              <a:rPr lang="uk-UA" sz="2800" smtClean="0">
                <a:solidFill>
                  <a:prstClr val="black"/>
                </a:solidFill>
              </a:rPr>
              <a:t>вид </a:t>
            </a:r>
            <a:r>
              <a:rPr lang="uk-UA" sz="2800">
                <a:solidFill>
                  <a:prstClr val="black"/>
                </a:solidFill>
              </a:rPr>
              <a:t>покарання іншому, зазначеному в цій же санкції виду основного покарання, але вже в поєднанні з додатковим покаранням. Відповідно до положень ст. 62 Конституції України, суд має тлумачити сумнів щодо можливості призначення додаткового покарання на користь особи засудженого. </a:t>
            </a:r>
          </a:p>
          <a:p>
            <a:pPr marL="0" indent="0" algn="ctr">
              <a:buNone/>
            </a:pPr>
            <a:endParaRPr lang="uk-UA"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55783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77500" lnSpcReduction="20000"/>
          </a:bodyPr>
          <a:lstStyle/>
          <a:p>
            <a:pPr marL="0" indent="0" algn="ctr">
              <a:buNone/>
            </a:pPr>
            <a:r>
              <a:rPr lang="uk-UA" sz="3600" b="1"/>
              <a:t>Позбавлення права обіймати певні посади або займатися певною діяльністю </a:t>
            </a:r>
            <a:r>
              <a:rPr lang="uk-UA" sz="3600" i="1"/>
              <a:t>(стаття 55 КК</a:t>
            </a:r>
            <a:r>
              <a:rPr lang="uk-UA" sz="3600" i="1" smtClean="0"/>
              <a:t>)</a:t>
            </a:r>
            <a:r>
              <a:rPr lang="uk-UA" sz="3600" i="1"/>
              <a:t> </a:t>
            </a:r>
            <a:endParaRPr lang="uk-UA" sz="800" i="1" smtClean="0"/>
          </a:p>
          <a:p>
            <a:pPr marL="0" indent="0" algn="ctr">
              <a:buNone/>
            </a:pPr>
            <a:endParaRPr lang="uk-UA" sz="1100" i="1"/>
          </a:p>
          <a:p>
            <a:pPr marL="514350" indent="-514350" algn="just">
              <a:buAutoNum type="arabicPeriod"/>
            </a:pPr>
            <a:r>
              <a:rPr lang="uk-UA" sz="3100" smtClean="0"/>
              <a:t>Позбавлення </a:t>
            </a:r>
            <a:r>
              <a:rPr lang="uk-UA" sz="3100"/>
              <a:t>права обіймати певні посади або займатися певною діяльністю може бути призначене як </a:t>
            </a:r>
            <a:r>
              <a:rPr lang="uk-UA" sz="3100" b="1"/>
              <a:t>основне покарання</a:t>
            </a:r>
            <a:r>
              <a:rPr lang="uk-UA" sz="3100"/>
              <a:t> на строк від двох до п'яти років або як </a:t>
            </a:r>
            <a:r>
              <a:rPr lang="uk-UA" sz="3100" b="1"/>
              <a:t>додаткове покарання </a:t>
            </a:r>
            <a:r>
              <a:rPr lang="uk-UA" sz="3100"/>
              <a:t>на строк від одного до трьох років</a:t>
            </a:r>
            <a:r>
              <a:rPr lang="uk-UA" sz="3100" smtClean="0"/>
              <a:t>.</a:t>
            </a:r>
          </a:p>
          <a:p>
            <a:pPr marL="514350" indent="-514350" algn="just">
              <a:buFont typeface="Arial" panose="020B0604020202020204" pitchFamily="34" charset="0"/>
              <a:buAutoNum type="arabicPeriod"/>
            </a:pPr>
            <a:r>
              <a:rPr lang="uk-UA" sz="3100" smtClean="0"/>
              <a:t>Позбавлення </a:t>
            </a:r>
            <a:r>
              <a:rPr lang="uk-UA" sz="3100"/>
              <a:t>права обіймати певні посади або займатися певною діяльністю як додаткове покарання може бути призначене й у випадках, коли воно не передбачене в санкції статті (санкції частини статті) </a:t>
            </a:r>
            <a:r>
              <a:rPr lang="uk-UA" sz="3100" smtClean="0"/>
              <a:t>Особливої частини цього </a:t>
            </a:r>
            <a:r>
              <a:rPr lang="uk-UA" sz="3100"/>
              <a:t>Кодексу за умови, що з урахуванням характеру злочину, вчиненого за посадою або у зв'язку із заняттям певною діяльністю, особи засудженого та інших обставин справи суд визнає за неможливе збереження за ним права обіймати певні посади або займатися певною діяльністю.</a:t>
            </a:r>
          </a:p>
          <a:p>
            <a:pPr marL="514350" indent="-514350" algn="just">
              <a:buAutoNum type="arabicPeriod"/>
            </a:pPr>
            <a:endParaRPr lang="uk-UA"/>
          </a:p>
          <a:p>
            <a:pPr marL="0" indent="0" algn="ctr">
              <a:buNone/>
            </a:pPr>
            <a:endParaRPr lang="uk-UA"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63764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70000" lnSpcReduction="20000"/>
          </a:bodyPr>
          <a:lstStyle/>
          <a:p>
            <a:pPr marL="0" indent="0" algn="ctr" fontAlgn="base">
              <a:buNone/>
            </a:pPr>
            <a:r>
              <a:rPr lang="uk-UA" sz="4000" b="1" smtClean="0"/>
              <a:t>Позбавлення </a:t>
            </a:r>
            <a:r>
              <a:rPr lang="uk-UA" sz="4000" b="1"/>
              <a:t>військового, спеціального звання, рангу, чину або кваліфікаційного </a:t>
            </a:r>
            <a:r>
              <a:rPr lang="uk-UA" sz="4000" b="1" smtClean="0"/>
              <a:t>класу             </a:t>
            </a:r>
            <a:r>
              <a:rPr lang="uk-UA" sz="3400" i="1" smtClean="0"/>
              <a:t>(стаття 54 КК)</a:t>
            </a:r>
            <a:endParaRPr lang="uk-UA" sz="3400"/>
          </a:p>
          <a:p>
            <a:pPr marL="0" indent="0" algn="just" fontAlgn="base">
              <a:buNone/>
            </a:pPr>
            <a:r>
              <a:rPr lang="uk-UA" sz="3400" smtClean="0"/>
              <a:t>        Засуджена </a:t>
            </a:r>
            <a:r>
              <a:rPr lang="uk-UA" sz="3400"/>
              <a:t>за тяжкий чи особливо тяжкий злочин особа, яка має військове, спеціальне звання, ранг, чин або кваліфікаційний клас, може бути позбавлена за вироком суду цього звання, рангу, чину або кваліфікаційного класу.</a:t>
            </a:r>
          </a:p>
          <a:p>
            <a:pPr marL="0" indent="0" algn="just">
              <a:buNone/>
            </a:pPr>
            <a:endParaRPr lang="uk-UA" sz="1100"/>
          </a:p>
          <a:p>
            <a:pPr algn="just">
              <a:buFont typeface="Wingdings" pitchFamily="2" charset="2"/>
              <a:buChar char="Ø"/>
            </a:pPr>
            <a:r>
              <a:rPr lang="uk-UA" sz="3400"/>
              <a:t>Постанова Пленуму ВСУ від 24.10.2003 р. № 7 з подальшими змінами, </a:t>
            </a:r>
            <a:r>
              <a:rPr lang="uk-UA" sz="3400" b="1"/>
              <a:t>п. </a:t>
            </a:r>
            <a:r>
              <a:rPr lang="ru-RU" sz="3400" b="1" smtClean="0"/>
              <a:t>16</a:t>
            </a:r>
            <a:r>
              <a:rPr lang="ru-RU" sz="3400"/>
              <a:t>:</a:t>
            </a:r>
            <a:r>
              <a:rPr lang="ru-RU" sz="3400" b="1"/>
              <a:t>  </a:t>
            </a:r>
            <a:r>
              <a:rPr lang="ru-RU" sz="3400" smtClean="0"/>
              <a:t>«Визнавши </a:t>
            </a:r>
            <a:r>
              <a:rPr lang="ru-RU" sz="3400"/>
              <a:t>підсудного винним у вчиненні кількох злочинів, відповідальність за які передбачена різними статтями (частинами статей) КК, суд повинен призначити додаткове покарання окремо за кожний злочин, а потім остаточно визначити його за сукупністю злочинів на підставі ст. 70 КК. Призначення додаткового покарання, як і основного, лише за сукупністю злочинів є </a:t>
            </a:r>
            <a:r>
              <a:rPr lang="ru-RU" sz="3400" smtClean="0"/>
              <a:t>неприпустимим».</a:t>
            </a:r>
            <a:endParaRPr lang="uk-UA" sz="3400"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70021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70000" lnSpcReduction="20000"/>
          </a:bodyPr>
          <a:lstStyle/>
          <a:p>
            <a:pPr marL="0" indent="0" algn="ctr">
              <a:buNone/>
            </a:pPr>
            <a:r>
              <a:rPr lang="uk-UA" sz="3700" b="1"/>
              <a:t>Визначення виду та розміру покарання між мінімальним і максимальним, передбаченим </a:t>
            </a:r>
            <a:r>
              <a:rPr lang="uk-UA" sz="3700" b="1" smtClean="0"/>
              <a:t>санкцією</a:t>
            </a:r>
          </a:p>
          <a:p>
            <a:endParaRPr lang="uk-UA" sz="800" smtClean="0"/>
          </a:p>
          <a:p>
            <a:r>
              <a:rPr lang="uk-UA" sz="3400" smtClean="0"/>
              <a:t>Ст</a:t>
            </a:r>
            <a:r>
              <a:rPr lang="uk-UA" sz="3400"/>
              <a:t>. 65 КК</a:t>
            </a:r>
          </a:p>
          <a:p>
            <a:endParaRPr lang="uk-UA" sz="800" smtClean="0"/>
          </a:p>
          <a:p>
            <a:pPr algn="just"/>
            <a:r>
              <a:rPr lang="uk-UA" sz="3400" smtClean="0"/>
              <a:t>Більш </a:t>
            </a:r>
            <a:r>
              <a:rPr lang="uk-UA" sz="3400"/>
              <a:t>суворий вид покарання за наявності альтернативної санкції та розмір покарання, що не є мінімальним, може призначатися лише за наявності належного обґрунтування</a:t>
            </a:r>
          </a:p>
          <a:p>
            <a:endParaRPr lang="uk-UA" sz="800" smtClean="0"/>
          </a:p>
          <a:p>
            <a:pPr algn="just"/>
            <a:r>
              <a:rPr lang="uk-UA" sz="3400" smtClean="0"/>
              <a:t>Постанова Пленуму ВСУ від 24.10.2003 р. № 7 з подальшими змінами, </a:t>
            </a:r>
            <a:r>
              <a:rPr lang="uk-UA" sz="3400" b="1" smtClean="0"/>
              <a:t>п. 2</a:t>
            </a:r>
            <a:r>
              <a:rPr lang="uk-UA" sz="3400" smtClean="0"/>
              <a:t>: «</a:t>
            </a:r>
            <a:r>
              <a:rPr lang="ru-RU" sz="3400" smtClean="0"/>
              <a:t>Коли </a:t>
            </a:r>
            <a:r>
              <a:rPr lang="ru-RU" sz="3400"/>
              <a:t>санкція закону, за яким особу визнано винною, нарівні з позбавленням волі на певний строк передбачає більш м’які види покарання, при постановленні вироку потрібно обговорювати питання про призначення покарання, не пов’язаного з позбавленням волі. У разі обрання покарання у виді позбавлення волі це рішення повинно бути вмотивовано у </a:t>
            </a:r>
            <a:r>
              <a:rPr lang="ru-RU" sz="3400" smtClean="0"/>
              <a:t>вироку».</a:t>
            </a:r>
            <a:endParaRPr lang="uk-UA" sz="3400"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6205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a:bodyPr>
          <a:lstStyle/>
          <a:p>
            <a:pPr marL="0" indent="0" algn="ctr">
              <a:buNone/>
            </a:pPr>
            <a:r>
              <a:rPr lang="uk-UA" sz="3600" b="1" smtClean="0"/>
              <a:t>Призначення більш м</a:t>
            </a:r>
            <a:r>
              <a:rPr lang="en-US" sz="3600" b="1" smtClean="0"/>
              <a:t>’</a:t>
            </a:r>
            <a:r>
              <a:rPr lang="uk-UA" sz="3600" b="1" smtClean="0"/>
              <a:t>якого покарання, ніж передбачено законом</a:t>
            </a:r>
          </a:p>
          <a:p>
            <a:endParaRPr lang="uk-UA" sz="800" smtClean="0"/>
          </a:p>
          <a:p>
            <a:r>
              <a:rPr lang="uk-UA" sz="3600" smtClean="0"/>
              <a:t>ст</a:t>
            </a:r>
            <a:r>
              <a:rPr lang="uk-UA" sz="3600"/>
              <a:t>. </a:t>
            </a:r>
            <a:r>
              <a:rPr lang="uk-UA" sz="3600" smtClean="0"/>
              <a:t>69 КК</a:t>
            </a:r>
            <a:endParaRPr lang="uk-UA" sz="3600"/>
          </a:p>
          <a:p>
            <a:r>
              <a:rPr lang="uk-UA" sz="3600" smtClean="0"/>
              <a:t>ст</a:t>
            </a:r>
            <a:r>
              <a:rPr lang="uk-UA" sz="3600"/>
              <a:t>. 69-1 КК</a:t>
            </a:r>
          </a:p>
          <a:p>
            <a:r>
              <a:rPr lang="uk-UA" sz="3600"/>
              <a:t>Обмеження щодо застосування ст. </a:t>
            </a:r>
            <a:r>
              <a:rPr lang="uk-UA" sz="3600" smtClean="0"/>
              <a:t>69 КК </a:t>
            </a:r>
            <a:r>
              <a:rPr lang="uk-UA" sz="3600"/>
              <a:t>– штраф, корупція</a:t>
            </a:r>
          </a:p>
          <a:p>
            <a:pPr marL="0" indent="0" algn="ctr">
              <a:buNone/>
            </a:pPr>
            <a:endParaRPr lang="uk-UA"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4639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92500" lnSpcReduction="20000"/>
          </a:bodyPr>
          <a:lstStyle/>
          <a:p>
            <a:pPr marL="0" indent="0" algn="ctr">
              <a:buNone/>
            </a:pPr>
            <a:endParaRPr lang="uk-UA" sz="800" b="1" smtClean="0"/>
          </a:p>
          <a:p>
            <a:pPr marL="0" indent="0" algn="ctr">
              <a:buNone/>
            </a:pPr>
            <a:r>
              <a:rPr lang="uk-UA" sz="3800" b="1" smtClean="0"/>
              <a:t>Обмеження </a:t>
            </a:r>
            <a:r>
              <a:rPr lang="uk-UA" sz="3800" b="1"/>
              <a:t>в застосуванні ст. 69 КК </a:t>
            </a:r>
            <a:endParaRPr lang="uk-UA" sz="3800" b="1" smtClean="0"/>
          </a:p>
          <a:p>
            <a:pPr marL="0" indent="0" algn="ctr">
              <a:buNone/>
            </a:pPr>
            <a:r>
              <a:rPr lang="uk-UA" smtClean="0"/>
              <a:t>(</a:t>
            </a:r>
            <a:r>
              <a:rPr lang="uk-UA"/>
              <a:t>ч. 1 ст. 69 КК</a:t>
            </a:r>
            <a:r>
              <a:rPr lang="uk-UA" smtClean="0"/>
              <a:t>)</a:t>
            </a:r>
          </a:p>
          <a:p>
            <a:pPr marL="0" indent="0" algn="just">
              <a:buNone/>
            </a:pPr>
            <a:r>
              <a:rPr lang="uk-UA" sz="3300" smtClean="0"/>
              <a:t>         За </a:t>
            </a:r>
            <a:r>
              <a:rPr lang="uk-UA" sz="3300"/>
              <a:t>вчинення злочину, за який передбачене основне  покарання  у  виді  штрафу  в  розмірі  понад  три тисячі  неоподатковуваних  мінімумів  доходів  громадян,  суд  з  підстав, передбачених  </a:t>
            </a:r>
            <a:r>
              <a:rPr lang="uk-UA" sz="3300" smtClean="0"/>
              <a:t>цією </a:t>
            </a:r>
            <a:r>
              <a:rPr lang="uk-UA" sz="3300"/>
              <a:t>частиною</a:t>
            </a:r>
            <a:r>
              <a:rPr lang="uk-UA" sz="3300" smtClean="0"/>
              <a:t>, </a:t>
            </a:r>
            <a:r>
              <a:rPr lang="uk-UA" sz="3300"/>
              <a:t>може призначити основне покарання у </a:t>
            </a:r>
            <a:r>
              <a:rPr lang="uk-UA" sz="3300" smtClean="0"/>
              <a:t>виді </a:t>
            </a:r>
            <a:r>
              <a:rPr lang="uk-UA" sz="3300"/>
              <a:t>штрафу,  </a:t>
            </a:r>
            <a:r>
              <a:rPr lang="uk-UA" sz="3300" smtClean="0"/>
              <a:t>розмір якого </a:t>
            </a:r>
            <a:r>
              <a:rPr lang="uk-UA" sz="3300"/>
              <a:t>не  </a:t>
            </a:r>
            <a:r>
              <a:rPr lang="uk-UA" sz="3300" smtClean="0"/>
              <a:t>більше </a:t>
            </a:r>
            <a:r>
              <a:rPr lang="uk-UA" sz="3300"/>
              <a:t>ніж на чверть нижчий від найнижчої  межі</a:t>
            </a:r>
            <a:r>
              <a:rPr lang="uk-UA" sz="3300" smtClean="0"/>
              <a:t>, встановленої в </a:t>
            </a:r>
            <a:r>
              <a:rPr lang="uk-UA" sz="3300"/>
              <a:t>санкції статті (санкції частини статті) Особливої частини </a:t>
            </a:r>
            <a:r>
              <a:rPr lang="uk-UA" sz="3300" smtClean="0"/>
              <a:t>цього Кодексу</a:t>
            </a:r>
            <a:r>
              <a:rPr lang="uk-UA" sz="3300"/>
              <a:t>. </a:t>
            </a:r>
            <a:endParaRPr lang="uk-UA"/>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7700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a:bodyPr>
          <a:lstStyle/>
          <a:p>
            <a:pPr marL="0" indent="0" algn="ctr">
              <a:buNone/>
            </a:pPr>
            <a:r>
              <a:rPr lang="uk-UA" sz="4000" b="1" dirty="0"/>
              <a:t>Призначення покарання за незакінчений злочин і злочин, вчинений у </a:t>
            </a:r>
            <a:r>
              <a:rPr lang="uk-UA" sz="4000" b="1" dirty="0" smtClean="0"/>
              <a:t>співучасті</a:t>
            </a:r>
            <a:endParaRPr lang="uk-UA" sz="3600" b="1" dirty="0" smtClean="0"/>
          </a:p>
          <a:p>
            <a:pPr marL="0" indent="0">
              <a:buNone/>
            </a:pPr>
            <a:endParaRPr lang="uk-UA" sz="800" dirty="0" smtClean="0"/>
          </a:p>
          <a:p>
            <a:r>
              <a:rPr lang="uk-UA" sz="3600" dirty="0" smtClean="0"/>
              <a:t>Ст</a:t>
            </a:r>
            <a:r>
              <a:rPr lang="uk-UA" sz="3600" dirty="0"/>
              <a:t>. 27</a:t>
            </a:r>
          </a:p>
          <a:p>
            <a:r>
              <a:rPr lang="uk-UA" sz="3600" dirty="0"/>
              <a:t>Ч. 2, </a:t>
            </a:r>
            <a:r>
              <a:rPr lang="uk-UA" sz="3600" dirty="0" smtClean="0"/>
              <a:t>3, 5 </a:t>
            </a:r>
            <a:r>
              <a:rPr lang="uk-UA" sz="3600" dirty="0"/>
              <a:t>ст. 68 КК</a:t>
            </a:r>
            <a:endParaRPr lang="uk-UA" sz="3600" b="1" i="1"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46391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55000" lnSpcReduction="20000"/>
          </a:bodyPr>
          <a:lstStyle/>
          <a:p>
            <a:pPr marL="0" indent="0" algn="ctr">
              <a:buNone/>
            </a:pPr>
            <a:r>
              <a:rPr lang="uk-UA" sz="5100" b="1"/>
              <a:t>Межі призначення </a:t>
            </a:r>
            <a:r>
              <a:rPr lang="uk-UA" sz="5100" b="1" smtClean="0"/>
              <a:t>покарання</a:t>
            </a:r>
          </a:p>
          <a:p>
            <a:pPr marL="0" indent="0" algn="ctr">
              <a:buNone/>
            </a:pPr>
            <a:r>
              <a:rPr lang="uk-UA" sz="4000" i="1"/>
              <a:t>(</a:t>
            </a:r>
            <a:r>
              <a:rPr lang="uk-UA" sz="4000" i="1" smtClean="0"/>
              <a:t>Постанови </a:t>
            </a:r>
            <a:r>
              <a:rPr lang="uk-UA" sz="4000" i="1"/>
              <a:t>Верховного Суду України від 12 квітня 2012 р. (справа № 5-7кс12) та від 12 вересня 2011 р. (справа №5-16кс11)</a:t>
            </a:r>
            <a:endParaRPr lang="uk-UA" sz="4000"/>
          </a:p>
          <a:p>
            <a:pPr marL="0" lvl="0" indent="0" algn="ctr">
              <a:buNone/>
            </a:pPr>
            <a:endParaRPr lang="uk-UA" sz="1300" b="1" smtClean="0"/>
          </a:p>
          <a:p>
            <a:pPr algn="just"/>
            <a:r>
              <a:rPr lang="uk-UA" sz="4700"/>
              <a:t>Відповідно до ч. 3 ст. 68 КК за вчинення замаху на злочин строк або розмір покарання не може перевищувати двох третин максимального строку або розміру найбільш суворого виду покарання, передбаченого санкцією статті (санкцією частини статті) Особливої частини КК. </a:t>
            </a:r>
            <a:endParaRPr lang="uk-UA" sz="4700" smtClean="0"/>
          </a:p>
          <a:p>
            <a:pPr algn="just"/>
            <a:r>
              <a:rPr lang="uk-UA" sz="4700" b="1"/>
              <a:t>Кількісні критерії статті 68 КК не застосовуються до статей (частин статей) Особливої частини КК, санкції яких передбачають покарання у виді довічного позбавлення волі, оскільки таке покарання  не має строкового </a:t>
            </a:r>
            <a:r>
              <a:rPr lang="uk-UA" sz="4700" b="1" smtClean="0"/>
              <a:t>виміру.</a:t>
            </a:r>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49136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85000" lnSpcReduction="10000"/>
          </a:bodyPr>
          <a:lstStyle/>
          <a:p>
            <a:pPr marL="0" indent="0" algn="ctr">
              <a:buNone/>
            </a:pPr>
            <a:r>
              <a:rPr lang="uk-UA" sz="3800" b="1"/>
              <a:t>Призначення покарання за сукупністю злочинів і сукупністю </a:t>
            </a:r>
            <a:r>
              <a:rPr lang="uk-UA" sz="3800" b="1" smtClean="0"/>
              <a:t>вироків </a:t>
            </a:r>
            <a:r>
              <a:rPr lang="uk-UA" smtClean="0"/>
              <a:t>(Ст</a:t>
            </a:r>
            <a:r>
              <a:rPr lang="uk-UA"/>
              <a:t>. 70, 71 </a:t>
            </a:r>
            <a:r>
              <a:rPr lang="uk-UA" smtClean="0"/>
              <a:t>КК)</a:t>
            </a:r>
          </a:p>
          <a:p>
            <a:pPr algn="just"/>
            <a:r>
              <a:rPr lang="uk-UA" smtClean="0"/>
              <a:t>Коли </a:t>
            </a:r>
            <a:r>
              <a:rPr lang="uk-UA"/>
              <a:t>особа, щодо якої було застосоване звільнення від відбування покарання з випробуванням, вчинила до постановлення вироку в першій справі інший злочин, за який вона засуджується до покарання, що належить відбувати реально, застосування принципів поглинання, часткового чи повного складання призначених покарань не допускається. За таких кожний вирок виконується самостійно.</a:t>
            </a:r>
          </a:p>
          <a:p>
            <a:pPr algn="just"/>
            <a:r>
              <a:rPr lang="uk-UA" b="1" smtClean="0"/>
              <a:t>П. 23</a:t>
            </a:r>
            <a:r>
              <a:rPr lang="uk-UA" b="1"/>
              <a:t> </a:t>
            </a:r>
            <a:r>
              <a:rPr lang="uk-UA" smtClean="0"/>
              <a:t>Постанови </a:t>
            </a:r>
            <a:r>
              <a:rPr lang="uk-UA"/>
              <a:t>Пленуму ВСУ від 24.10.2003 р. № 7 з подальшими </a:t>
            </a:r>
            <a:r>
              <a:rPr lang="uk-UA" smtClean="0"/>
              <a:t>змінами.</a:t>
            </a:r>
            <a:endParaRPr lang="uk-UA"/>
          </a:p>
          <a:p>
            <a:pPr marL="0" indent="0" algn="just">
              <a:buNone/>
            </a:pPr>
            <a:endParaRPr lang="uk-UA" b="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71271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62500" lnSpcReduction="20000"/>
          </a:bodyPr>
          <a:lstStyle/>
          <a:p>
            <a:pPr marL="0" indent="0" algn="ctr">
              <a:buNone/>
            </a:pPr>
            <a:r>
              <a:rPr lang="uk-UA" sz="3800" b="1"/>
              <a:t>Види покарань та особливості їх призначення окремим категоріям осіб </a:t>
            </a:r>
            <a:r>
              <a:rPr lang="uk-UA" sz="3800" b="1" smtClean="0"/>
              <a:t> </a:t>
            </a:r>
            <a:r>
              <a:rPr lang="uk-UA" sz="3800" i="1" smtClean="0"/>
              <a:t>(</a:t>
            </a:r>
            <a:r>
              <a:rPr lang="uk-UA" sz="3800" i="1"/>
              <a:t>ч. 1 ст. 51 КК</a:t>
            </a:r>
            <a:r>
              <a:rPr lang="uk-UA" sz="3800" i="1" smtClean="0"/>
              <a:t>)</a:t>
            </a:r>
          </a:p>
          <a:p>
            <a:pPr marL="0" indent="0" fontAlgn="base">
              <a:buNone/>
            </a:pPr>
            <a:r>
              <a:rPr lang="uk-UA"/>
              <a:t>1) штраф;</a:t>
            </a:r>
          </a:p>
          <a:p>
            <a:pPr marL="0" indent="0" fontAlgn="base">
              <a:buNone/>
            </a:pPr>
            <a:r>
              <a:rPr lang="uk-UA"/>
              <a:t>2) позбавлення військового, спеціального звання, рангу, чину або кваліфікаційного класу;</a:t>
            </a:r>
          </a:p>
          <a:p>
            <a:pPr marL="0" indent="0" fontAlgn="base">
              <a:buNone/>
            </a:pPr>
            <a:r>
              <a:rPr lang="uk-UA"/>
              <a:t>3) позбавлення права обіймати певні посади або займатися певною діяльністю;</a:t>
            </a:r>
          </a:p>
          <a:p>
            <a:pPr marL="0" indent="0" fontAlgn="base">
              <a:buNone/>
            </a:pPr>
            <a:r>
              <a:rPr lang="uk-UA"/>
              <a:t>4) громадські роботи;</a:t>
            </a:r>
          </a:p>
          <a:p>
            <a:pPr marL="0" indent="0" fontAlgn="base">
              <a:buNone/>
            </a:pPr>
            <a:r>
              <a:rPr lang="uk-UA"/>
              <a:t>5) виправні роботи;</a:t>
            </a:r>
          </a:p>
          <a:p>
            <a:pPr marL="0" indent="0" fontAlgn="base">
              <a:buNone/>
            </a:pPr>
            <a:r>
              <a:rPr lang="uk-UA"/>
              <a:t>6) службові обмеження для військовослужбовців;</a:t>
            </a:r>
          </a:p>
          <a:p>
            <a:pPr marL="0" indent="0" fontAlgn="base">
              <a:buNone/>
            </a:pPr>
            <a:r>
              <a:rPr lang="uk-UA"/>
              <a:t>7) конфіскація майна;</a:t>
            </a:r>
          </a:p>
          <a:p>
            <a:pPr marL="0" indent="0" fontAlgn="base">
              <a:buNone/>
            </a:pPr>
            <a:r>
              <a:rPr lang="uk-UA"/>
              <a:t>8) арешт;</a:t>
            </a:r>
          </a:p>
          <a:p>
            <a:pPr marL="0" indent="0" fontAlgn="base">
              <a:buNone/>
            </a:pPr>
            <a:r>
              <a:rPr lang="uk-UA"/>
              <a:t>9) обмеження волі;</a:t>
            </a:r>
          </a:p>
          <a:p>
            <a:pPr marL="0" indent="0" fontAlgn="base">
              <a:buNone/>
            </a:pPr>
            <a:r>
              <a:rPr lang="uk-UA"/>
              <a:t>10) тримання в дисциплінарному батальйоні військовослужбовців;</a:t>
            </a:r>
          </a:p>
          <a:p>
            <a:pPr marL="0" indent="0" fontAlgn="base">
              <a:buNone/>
            </a:pPr>
            <a:r>
              <a:rPr lang="uk-UA"/>
              <a:t>11) позбавлення волі на певний строк;</a:t>
            </a:r>
          </a:p>
          <a:p>
            <a:pPr marL="0" indent="0" fontAlgn="base">
              <a:buNone/>
            </a:pPr>
            <a:r>
              <a:rPr lang="uk-UA"/>
              <a:t>12) довічне позбавлення волі.</a:t>
            </a:r>
          </a:p>
          <a:p>
            <a:pPr marL="0" indent="0" algn="ctr">
              <a:buNone/>
            </a:pPr>
            <a:endParaRPr lang="uk-UA"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30101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a:bodyPr>
          <a:lstStyle/>
          <a:p>
            <a:pPr marL="0" indent="0" algn="ctr">
              <a:buNone/>
            </a:pPr>
            <a:r>
              <a:rPr lang="uk-UA" sz="3600" b="1"/>
              <a:t>Звільнення від відбування покарання з </a:t>
            </a:r>
            <a:r>
              <a:rPr lang="uk-UA" sz="3600" b="1" smtClean="0"/>
              <a:t>випробуванням</a:t>
            </a:r>
          </a:p>
          <a:p>
            <a:endParaRPr lang="uk-UA" smtClean="0"/>
          </a:p>
          <a:p>
            <a:r>
              <a:rPr lang="uk-UA" smtClean="0"/>
              <a:t>Ст</a:t>
            </a:r>
            <a:r>
              <a:rPr lang="uk-UA"/>
              <a:t>. </a:t>
            </a:r>
            <a:r>
              <a:rPr lang="uk-UA" smtClean="0"/>
              <a:t>75 КК</a:t>
            </a:r>
          </a:p>
          <a:p>
            <a:r>
              <a:rPr lang="uk-UA" smtClean="0"/>
              <a:t>Ст. 79 КК</a:t>
            </a:r>
          </a:p>
          <a:p>
            <a:r>
              <a:rPr lang="uk-UA" smtClean="0"/>
              <a:t>Ст. 104 </a:t>
            </a:r>
            <a:r>
              <a:rPr lang="uk-UA"/>
              <a:t>КК</a:t>
            </a:r>
          </a:p>
          <a:p>
            <a:pPr marL="0" indent="0">
              <a:buNone/>
            </a:pPr>
            <a:endParaRPr lang="uk-UA" b="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51071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70000" lnSpcReduction="20000"/>
          </a:bodyPr>
          <a:lstStyle/>
          <a:p>
            <a:pPr algn="just"/>
            <a:r>
              <a:rPr lang="uk-UA" dirty="0"/>
              <a:t>Якщо додаткове покарання у виді конфіскації майна за санкцією статті (санкцією частини статті) є обов’язковим, то у разі прийняття рішення про звільнення особи від відбування покарання з випробуванням воно не застосовується, оскільки ст. 77 КК передбачено вичерпний перелік додаткових покарань, що можуть бути призначені у такому випадку, серед яких конфіскація майна відсутня. При прийнятті такого рішення у вироку мають бути наведені відповідні мотиви; посилатися на ст. 69 КК </a:t>
            </a:r>
            <a:r>
              <a:rPr lang="uk-UA" dirty="0" smtClean="0"/>
              <a:t>не потрібно</a:t>
            </a:r>
            <a:r>
              <a:rPr lang="uk-UA" dirty="0" smtClean="0"/>
              <a:t>.</a:t>
            </a:r>
          </a:p>
          <a:p>
            <a:pPr algn="just"/>
            <a:r>
              <a:rPr lang="uk-UA" dirty="0" smtClean="0"/>
              <a:t>Звернути увагу судів на те, що це правило не поширюється на випадки застосування судом передбаченої санкцією статті (санкцією частини статті) спеціальної конфіскації (предмети контрабанди, знаряддя і засоби полювання, незаконного зайняття рибним, звіриним або іншим водним промислом та все добуте тощо).</a:t>
            </a:r>
            <a:endParaRPr lang="uk-UA" dirty="0" smtClean="0"/>
          </a:p>
          <a:p>
            <a:pPr algn="just"/>
            <a:r>
              <a:rPr lang="uk-UA" b="1" dirty="0"/>
              <a:t>П. </a:t>
            </a:r>
            <a:r>
              <a:rPr lang="uk-UA" b="1" dirty="0" smtClean="0"/>
              <a:t>19 </a:t>
            </a:r>
            <a:r>
              <a:rPr lang="uk-UA" dirty="0"/>
              <a:t>Постанови Пленуму ВСУ від 24.10.2003 р. № 7 з подальшими змінами</a:t>
            </a:r>
            <a:r>
              <a:rPr lang="uk-UA" dirty="0" smtClean="0"/>
              <a:t>.</a:t>
            </a:r>
            <a:endParaRPr lang="uk-UA"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65857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lnSpcReduction="10000"/>
          </a:bodyPr>
          <a:lstStyle/>
          <a:p>
            <a:pPr marL="0" indent="0" algn="ctr">
              <a:buNone/>
            </a:pPr>
            <a:r>
              <a:rPr lang="uk-UA" b="1" smtClean="0"/>
              <a:t>Призначення покарання за сукупністю вироків </a:t>
            </a:r>
          </a:p>
          <a:p>
            <a:pPr algn="just"/>
            <a:r>
              <a:rPr lang="uk-UA" smtClean="0"/>
              <a:t>При </a:t>
            </a:r>
            <a:r>
              <a:rPr lang="uk-UA"/>
              <a:t>призначенні остаточного покарання за сукупністю вироків у разі, якщо за один із злочинів призначене довічне позбавлення волі, суд має обрати принцип поглинання менш суворих покарань довічним позбавленням волі.</a:t>
            </a:r>
          </a:p>
          <a:p>
            <a:pPr algn="just"/>
            <a:r>
              <a:rPr lang="uk-UA" i="1"/>
              <a:t>Постанова Верховного Суду України від 19 квітня 2012 р</a:t>
            </a:r>
            <a:r>
              <a:rPr lang="uk-UA" i="1" smtClean="0"/>
              <a:t>., справа № 5-10к12. </a:t>
            </a:r>
            <a:endParaRPr lang="uk-UA"/>
          </a:p>
          <a:p>
            <a:pPr marL="0" indent="0" algn="just">
              <a:buNone/>
            </a:pPr>
            <a:endParaRPr lang="uk-UA" b="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46358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467544" y="1772816"/>
            <a:ext cx="8219256" cy="4824536"/>
          </a:xfrm>
        </p:spPr>
        <p:txBody>
          <a:bodyPr>
            <a:normAutofit/>
          </a:bodyPr>
          <a:lstStyle/>
          <a:p>
            <a:pPr marL="0" indent="0" algn="ctr">
              <a:buNone/>
            </a:pPr>
            <a:endParaRPr lang="uk-UA" sz="3600" b="1" smtClean="0"/>
          </a:p>
          <a:p>
            <a:pPr marL="0" indent="0" algn="ctr">
              <a:buNone/>
            </a:pPr>
            <a:r>
              <a:rPr lang="uk-UA" sz="3600" b="1" smtClean="0"/>
              <a:t>Штраф як вид покарання</a:t>
            </a:r>
          </a:p>
          <a:p>
            <a:pPr marL="0" indent="0" algn="just">
              <a:buNone/>
            </a:pPr>
            <a:r>
              <a:rPr lang="uk-UA"/>
              <a:t>Закон від 15 листопада  2011 р. № </a:t>
            </a:r>
            <a:r>
              <a:rPr lang="uk-UA" smtClean="0"/>
              <a:t>4025-V</a:t>
            </a:r>
            <a:r>
              <a:rPr lang="en-US" smtClean="0"/>
              <a:t>I</a:t>
            </a:r>
            <a:r>
              <a:rPr lang="uk-UA" smtClean="0"/>
              <a:t> </a:t>
            </a:r>
            <a:r>
              <a:rPr lang="uk-UA"/>
              <a:t>«Про внесення змін до деяких законодавчих актів в частині гуманізації відповідальності за порушення у сфері господарської діяльності» – набрав чинності 17 січня 2012 р. </a:t>
            </a:r>
          </a:p>
          <a:p>
            <a:pPr marL="0" indent="0" algn="ctr">
              <a:buNone/>
            </a:pPr>
            <a:endParaRPr lang="uk-UA"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36698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467544" y="1772816"/>
            <a:ext cx="8219256" cy="4824536"/>
          </a:xfrm>
        </p:spPr>
        <p:txBody>
          <a:bodyPr>
            <a:normAutofit/>
          </a:bodyPr>
          <a:lstStyle/>
          <a:p>
            <a:pPr marL="0" indent="0" algn="ctr">
              <a:buNone/>
            </a:pPr>
            <a:endParaRPr lang="uk-UA" sz="3600" b="1" dirty="0" smtClean="0"/>
          </a:p>
          <a:p>
            <a:pPr marL="0" indent="0" algn="ctr">
              <a:buNone/>
            </a:pPr>
            <a:endParaRPr lang="uk-UA" b="1" i="1"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Объект 3"/>
          <p:cNvGraphicFramePr>
            <a:graphicFrameLocks/>
          </p:cNvGraphicFramePr>
          <p:nvPr>
            <p:extLst>
              <p:ext uri="{D42A27DB-BD31-4B8C-83A1-F6EECF244321}">
                <p14:modId xmlns:p14="http://schemas.microsoft.com/office/powerpoint/2010/main" xmlns="" val="3300815461"/>
              </p:ext>
            </p:extLst>
          </p:nvPr>
        </p:nvGraphicFramePr>
        <p:xfrm>
          <a:off x="250825" y="1700213"/>
          <a:ext cx="8435975" cy="4897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536698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19" y="1556792"/>
            <a:ext cx="8565001" cy="5040560"/>
          </a:xfrm>
        </p:spPr>
        <p:txBody>
          <a:bodyPr>
            <a:normAutofit fontScale="40000" lnSpcReduction="20000"/>
          </a:bodyPr>
          <a:lstStyle/>
          <a:p>
            <a:pPr marL="0" indent="0" algn="ctr" fontAlgn="base">
              <a:buNone/>
            </a:pPr>
            <a:r>
              <a:rPr lang="uk-UA" sz="6000" b="1" smtClean="0"/>
              <a:t>Класифікація злочинів </a:t>
            </a:r>
            <a:r>
              <a:rPr lang="uk-UA" sz="6000" i="1" smtClean="0"/>
              <a:t>(стаття 12 КК)</a:t>
            </a:r>
            <a:r>
              <a:rPr lang="uk-UA" sz="6000" i="1"/>
              <a:t> </a:t>
            </a:r>
            <a:endParaRPr lang="uk-UA" sz="6000" i="1" smtClean="0"/>
          </a:p>
          <a:p>
            <a:pPr marL="0" indent="0" algn="just" fontAlgn="base">
              <a:buNone/>
            </a:pPr>
            <a:r>
              <a:rPr lang="uk-UA" sz="5300"/>
              <a:t>2. </a:t>
            </a:r>
            <a:r>
              <a:rPr lang="uk-UA" sz="5300" b="1"/>
              <a:t>Злочином невеликої тяжкості </a:t>
            </a:r>
            <a:r>
              <a:rPr lang="uk-UA" sz="5300"/>
              <a:t>є злочин,  за який передбачене покарання  у  виді позбавлення волі на строк не більше двох років, або інше,  більш м'яке покарання за винятком основного покарання у виді штрафу в розмірі понад три тисячі неоподатковуваних мінімумів доходів громадян. </a:t>
            </a:r>
          </a:p>
          <a:p>
            <a:pPr marL="0" indent="0" algn="just" fontAlgn="base">
              <a:buNone/>
            </a:pPr>
            <a:r>
              <a:rPr lang="uk-UA" sz="5300"/>
              <a:t> 3. </a:t>
            </a:r>
            <a:r>
              <a:rPr lang="uk-UA" sz="5300" b="1"/>
              <a:t>Злочином середньої тяжкості </a:t>
            </a:r>
            <a:r>
              <a:rPr lang="uk-UA" sz="5300"/>
              <a:t>є злочин,  за який передбачене основне  покарання  у виді штрафу в розмірі не більше десяти тисяч неоподатковуваних мінімумів доходів громадян або позбавлення  волі на строк не більше п'яти років.  </a:t>
            </a:r>
          </a:p>
          <a:p>
            <a:pPr marL="0" indent="0" algn="just" fontAlgn="base">
              <a:buNone/>
            </a:pPr>
            <a:r>
              <a:rPr lang="uk-UA" sz="5300"/>
              <a:t>4. </a:t>
            </a:r>
            <a:r>
              <a:rPr lang="uk-UA" sz="5300" b="1"/>
              <a:t>Тяжким  злочином  </a:t>
            </a:r>
            <a:r>
              <a:rPr lang="uk-UA" sz="5300"/>
              <a:t>є  злочин,  за  який передбачене основне покарання у виді штрафу в розмірі не більше двадцяти  п'яти  тисяч неоподатковуваних  мінімумів доходів громадян або позбавлення волі на строк не більше десяти років. </a:t>
            </a:r>
          </a:p>
          <a:p>
            <a:pPr marL="0" indent="0" algn="just" fontAlgn="base">
              <a:buNone/>
            </a:pPr>
            <a:r>
              <a:rPr lang="uk-UA" sz="5300"/>
              <a:t> 5. </a:t>
            </a:r>
            <a:r>
              <a:rPr lang="uk-UA" sz="5300" b="1"/>
              <a:t>Особливо тяжким злочином </a:t>
            </a:r>
            <a:r>
              <a:rPr lang="uk-UA" sz="5300"/>
              <a:t>є  злочин,  за  який  передбачене основне  покарання  у  виді  штрафу в розмірі понад двадцять п'ять тисяч неоподатковуваних мінімумів  доходів  громадян,  позбавлення волі на строк понад десять років або довічного позбавлення волі. </a:t>
            </a:r>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00101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92500" lnSpcReduction="20000"/>
          </a:bodyPr>
          <a:lstStyle/>
          <a:p>
            <a:pPr marL="0" indent="0" algn="ctr">
              <a:buNone/>
            </a:pPr>
            <a:r>
              <a:rPr lang="uk-UA" sz="3900" b="1" dirty="0"/>
              <a:t>Особливості призначення </a:t>
            </a:r>
            <a:r>
              <a:rPr lang="uk-UA" sz="3900" b="1" dirty="0" smtClean="0"/>
              <a:t> штрафу           </a:t>
            </a:r>
            <a:r>
              <a:rPr lang="uk-UA" sz="3500" i="1" dirty="0" smtClean="0"/>
              <a:t>(</a:t>
            </a:r>
            <a:r>
              <a:rPr lang="ru-RU" sz="3500" i="1" dirty="0" smtClean="0"/>
              <a:t>ч. 2 </a:t>
            </a:r>
            <a:r>
              <a:rPr lang="ru-RU" sz="3500" i="1" dirty="0"/>
              <a:t>ст. 53 КК</a:t>
            </a:r>
            <a:r>
              <a:rPr lang="ru-RU" sz="3500" i="1" dirty="0" smtClean="0"/>
              <a:t>)</a:t>
            </a:r>
          </a:p>
          <a:p>
            <a:pPr marL="0" indent="0" algn="just">
              <a:buNone/>
            </a:pPr>
            <a:r>
              <a:rPr lang="uk-UA" dirty="0" smtClean="0"/>
              <a:t>       За </a:t>
            </a:r>
            <a:r>
              <a:rPr lang="uk-UA" dirty="0"/>
              <a:t>вчинення злочину, за який передбачене основне покарання у виді штрафу понад три тисячі неоподатковуваних мінімумів доходів громадян, розмір штрафу, що призначається судом, не  може  бути меншим за розмір майнової шкоди, завданої злочином, </a:t>
            </a:r>
            <a:r>
              <a:rPr lang="uk-UA" dirty="0" smtClean="0"/>
              <a:t>або </a:t>
            </a:r>
            <a:r>
              <a:rPr lang="uk-UA" dirty="0"/>
              <a:t>отриманого  внаслідок  вчинення злочину доходу, незалежно від граничного розміру штрафу, передбаченого санкцією статті (санкцією частини статті) Особливої частини цього Кодексу.</a:t>
            </a:r>
          </a:p>
          <a:p>
            <a:pPr marL="0" indent="0" algn="just">
              <a:buNone/>
            </a:pPr>
            <a:endParaRPr lang="uk-UA" b="1" i="1"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36994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92500" lnSpcReduction="20000"/>
          </a:bodyPr>
          <a:lstStyle/>
          <a:p>
            <a:pPr marL="0" indent="0" algn="ctr">
              <a:buNone/>
            </a:pPr>
            <a:r>
              <a:rPr lang="uk-UA" sz="3900" b="1" dirty="0"/>
              <a:t>Призначення </a:t>
            </a:r>
            <a:r>
              <a:rPr lang="uk-UA" sz="3900" b="1" dirty="0" smtClean="0"/>
              <a:t>штрафу співучасникам </a:t>
            </a:r>
            <a:endParaRPr lang="uk-UA" sz="3500" b="1" dirty="0" smtClean="0"/>
          </a:p>
          <a:p>
            <a:pPr marL="0" indent="0" algn="ctr">
              <a:buNone/>
            </a:pPr>
            <a:r>
              <a:rPr lang="uk-UA" i="1" dirty="0" smtClean="0"/>
              <a:t>(</a:t>
            </a:r>
            <a:r>
              <a:rPr lang="uk-UA" i="1" dirty="0"/>
              <a:t>ч. 2</a:t>
            </a:r>
            <a:r>
              <a:rPr lang="uk-UA" i="1" dirty="0" smtClean="0"/>
              <a:t> </a:t>
            </a:r>
            <a:r>
              <a:rPr lang="uk-UA" i="1" dirty="0"/>
              <a:t>ст. 53 КК</a:t>
            </a:r>
            <a:r>
              <a:rPr lang="uk-UA" i="1" dirty="0" smtClean="0"/>
              <a:t>)</a:t>
            </a:r>
          </a:p>
          <a:p>
            <a:pPr marL="0" indent="0" algn="just">
              <a:buNone/>
            </a:pPr>
            <a:r>
              <a:rPr lang="uk-UA" dirty="0" smtClean="0"/>
              <a:t>          Суд</a:t>
            </a:r>
            <a:r>
              <a:rPr lang="uk-UA" dirty="0"/>
              <a:t>, встановивши, </a:t>
            </a:r>
            <a:r>
              <a:rPr lang="uk-UA" dirty="0" smtClean="0"/>
              <a:t>що такий злочин   вчинено </a:t>
            </a:r>
            <a:r>
              <a:rPr lang="uk-UA" dirty="0"/>
              <a:t>у </a:t>
            </a:r>
            <a:r>
              <a:rPr lang="uk-UA" dirty="0" smtClean="0"/>
              <a:t>співучасті і роль </a:t>
            </a:r>
            <a:r>
              <a:rPr lang="uk-UA" dirty="0"/>
              <a:t>виконавця (співвиконавця),  підбурювача  або  пособника  у  його  вчиненні є незначною,  може призначити таким особам покарання у виді штрафу в розмірі,  передбаченому  санкцією статті (санкцією частини статті) Особливої  частини  цього Кодексу, без урахування розміру майнової шкоди</a:t>
            </a:r>
            <a:r>
              <a:rPr lang="uk-UA" dirty="0" smtClean="0"/>
              <a:t>,  </a:t>
            </a:r>
            <a:r>
              <a:rPr lang="uk-UA" dirty="0"/>
              <a:t>завданої  злочином,  або  отриманого  внаслідок  вчинення злочину доходу.</a:t>
            </a:r>
            <a:r>
              <a:rPr lang="uk-UA" dirty="0" smtClean="0"/>
              <a:t> </a:t>
            </a:r>
            <a:endParaRPr lang="uk-UA" b="1" i="1"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3226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20" y="1700808"/>
            <a:ext cx="8435280" cy="4896544"/>
          </a:xfrm>
        </p:spPr>
        <p:txBody>
          <a:bodyPr>
            <a:normAutofit fontScale="55000" lnSpcReduction="20000"/>
          </a:bodyPr>
          <a:lstStyle/>
          <a:p>
            <a:pPr marL="0" indent="0" algn="ctr">
              <a:buNone/>
            </a:pPr>
            <a:r>
              <a:rPr lang="uk-UA" sz="5100" b="1"/>
              <a:t>Призначення </a:t>
            </a:r>
            <a:r>
              <a:rPr lang="uk-UA" sz="5100" b="1" smtClean="0"/>
              <a:t>штрафу неповнолітнім </a:t>
            </a:r>
            <a:r>
              <a:rPr lang="uk-UA" sz="4500" i="1"/>
              <a:t>(ст. 99 КК</a:t>
            </a:r>
            <a:r>
              <a:rPr lang="uk-UA" sz="4500" i="1" smtClean="0"/>
              <a:t>)</a:t>
            </a:r>
          </a:p>
          <a:p>
            <a:pPr marL="0" indent="0" fontAlgn="base">
              <a:buNone/>
            </a:pPr>
            <a:endParaRPr lang="uk-UA" sz="800" smtClean="0"/>
          </a:p>
          <a:p>
            <a:pPr marL="0" indent="0" algn="just" fontAlgn="base">
              <a:buNone/>
            </a:pPr>
            <a:r>
              <a:rPr lang="uk-UA" sz="3800" b="1" smtClean="0"/>
              <a:t>1</a:t>
            </a:r>
            <a:r>
              <a:rPr lang="uk-UA" sz="3800"/>
              <a:t>. Штраф  застосовується  лише  до  неповнолітніх,  що  мають самостійний доход,  власні кошти  або  майно,  на  яке  може  бути звернене стягнення. </a:t>
            </a:r>
          </a:p>
          <a:p>
            <a:pPr marL="0" indent="0" algn="just" fontAlgn="base">
              <a:buNone/>
            </a:pPr>
            <a:r>
              <a:rPr lang="uk-UA" sz="3800" b="1"/>
              <a:t>2.</a:t>
            </a:r>
            <a:r>
              <a:rPr lang="uk-UA" sz="3800"/>
              <a:t> </a:t>
            </a:r>
            <a:r>
              <a:rPr lang="uk-UA" sz="3800" smtClean="0"/>
              <a:t>Розмір  </a:t>
            </a:r>
            <a:r>
              <a:rPr lang="uk-UA" sz="3800"/>
              <a:t>штрафу, в тому числі за вчинення злочину, за який передбачено  основне покарання лише у виді штрафу понад три тисячі неоподатковуваних мінімумів доходів громадян, встановлюється судом залежно  від тяжкості вчиненого злочину та з урахуванням майнового стану   неповнолітнього   в   межах   до   п'ятисот   встановлених законодавством неоподатковуваних мінімумів доходів громадян. </a:t>
            </a:r>
          </a:p>
          <a:p>
            <a:pPr marL="0" indent="0" algn="just" fontAlgn="base">
              <a:buNone/>
            </a:pPr>
            <a:r>
              <a:rPr lang="uk-UA" sz="3800" b="1" smtClean="0"/>
              <a:t>3</a:t>
            </a:r>
            <a:r>
              <a:rPr lang="uk-UA" sz="3800" b="1"/>
              <a:t>.</a:t>
            </a:r>
            <a:r>
              <a:rPr lang="uk-UA" sz="3800"/>
              <a:t> </a:t>
            </a:r>
            <a:r>
              <a:rPr lang="uk-UA" sz="3800" smtClean="0"/>
              <a:t> До </a:t>
            </a:r>
            <a:r>
              <a:rPr lang="uk-UA" sz="3800"/>
              <a:t>неповнолітнього, що не має самостійного доходу, власних коштів або майна, на яке може бути звернене стягнення, засудженого за  вчинення злочину, за який передбачено основне покарання лише у виді  штрафу  понад три тисячі неоподатковуваних мінімумів доходів громадян, може бути застосовано покарання у виді громадських робіт або  виправних  робіт  згідно  з положеннями статей 100, 103 цього Кодексу.</a:t>
            </a:r>
            <a:endParaRPr lang="uk-UA" sz="3800" b="1" i="1"/>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60023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
            </a:r>
            <a:br>
              <a:rPr lang="uk-UA" b="1">
                <a:solidFill>
                  <a:schemeClr val="accent2"/>
                </a:solidFill>
              </a:rPr>
            </a:br>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a:solidFill>
                  <a:schemeClr val="accent2"/>
                </a:solidFill>
              </a:rPr>
              <a:t>суддів </a:t>
            </a:r>
            <a:r>
              <a:rPr lang="uk-UA" b="1" smtClean="0">
                <a:solidFill>
                  <a:schemeClr val="accent2"/>
                </a:solidFill>
              </a:rPr>
              <a:t>України</a:t>
            </a:r>
            <a:r>
              <a:rPr lang="uk-UA" sz="900" b="1">
                <a:solidFill>
                  <a:schemeClr val="accent2"/>
                </a:solidFill>
              </a:rPr>
              <a:t/>
            </a:r>
            <a:br>
              <a:rPr lang="uk-UA" sz="900" b="1">
                <a:solidFill>
                  <a:schemeClr val="accent2"/>
                </a:solidFill>
              </a:rPr>
            </a:br>
            <a:endParaRPr lang="uk-UA"/>
          </a:p>
        </p:txBody>
      </p:sp>
      <p:sp>
        <p:nvSpPr>
          <p:cNvPr id="3" name="Объект 2"/>
          <p:cNvSpPr>
            <a:spLocks noGrp="1"/>
          </p:cNvSpPr>
          <p:nvPr>
            <p:ph idx="1"/>
          </p:nvPr>
        </p:nvSpPr>
        <p:spPr>
          <a:xfrm>
            <a:off x="251519" y="1445915"/>
            <a:ext cx="8565002" cy="5151437"/>
          </a:xfrm>
        </p:spPr>
        <p:txBody>
          <a:bodyPr>
            <a:normAutofit fontScale="25000" lnSpcReduction="20000"/>
          </a:bodyPr>
          <a:lstStyle/>
          <a:p>
            <a:pPr marL="0" indent="0" algn="ctr">
              <a:buNone/>
            </a:pPr>
            <a:r>
              <a:rPr lang="uk-UA" sz="11200" b="1" dirty="0"/>
              <a:t>Конфіскація майна  </a:t>
            </a:r>
            <a:endParaRPr lang="uk-UA" sz="11200" b="1" dirty="0" smtClean="0"/>
          </a:p>
          <a:p>
            <a:pPr marL="0" indent="0" algn="ctr">
              <a:buNone/>
            </a:pPr>
            <a:r>
              <a:rPr lang="uk-UA" sz="8000" i="1" dirty="0" smtClean="0"/>
              <a:t>(</a:t>
            </a:r>
            <a:r>
              <a:rPr lang="uk-UA" sz="8000" i="1" dirty="0"/>
              <a:t>постанова ВСУ від 4 квітня 2011 року по справі № </a:t>
            </a:r>
            <a:r>
              <a:rPr lang="ru-RU" sz="8000" i="1" dirty="0"/>
              <a:t>5-</a:t>
            </a:r>
            <a:r>
              <a:rPr lang="uk-UA" sz="8000" i="1" dirty="0"/>
              <a:t>1к</a:t>
            </a:r>
            <a:r>
              <a:rPr lang="ru-RU" sz="8000" i="1" dirty="0"/>
              <a:t>с</a:t>
            </a:r>
            <a:r>
              <a:rPr lang="uk-UA" sz="8000" i="1" dirty="0"/>
              <a:t>11</a:t>
            </a:r>
            <a:r>
              <a:rPr lang="uk-UA" sz="8000" i="1" dirty="0" smtClean="0"/>
              <a:t>)</a:t>
            </a:r>
            <a:endParaRPr lang="uk-UA" i="1" dirty="0" smtClean="0"/>
          </a:p>
          <a:p>
            <a:pPr marL="0" indent="0" algn="just">
              <a:buNone/>
            </a:pPr>
            <a:r>
              <a:rPr lang="uk-UA" sz="8400" dirty="0" smtClean="0"/>
              <a:t>       Особу засуджено </a:t>
            </a:r>
            <a:r>
              <a:rPr lang="uk-UA" sz="8400" dirty="0"/>
              <a:t>за </a:t>
            </a:r>
            <a:r>
              <a:rPr lang="uk-UA" sz="8400" b="1" dirty="0"/>
              <a:t>ч. 2 ст. 307 КК України </a:t>
            </a:r>
            <a:r>
              <a:rPr lang="uk-UA" sz="8400" dirty="0"/>
              <a:t>на 5 років позбавлення волі з конфіскацією майна за те, що </a:t>
            </a:r>
            <a:r>
              <a:rPr lang="uk-UA" sz="8400" dirty="0" smtClean="0"/>
              <a:t>вона </a:t>
            </a:r>
            <a:r>
              <a:rPr lang="uk-UA" sz="8400" dirty="0"/>
              <a:t>незаконно збула іншій особі особливо небезпечну психотропну речовину шляхом безкоштовного пригощання</a:t>
            </a:r>
            <a:r>
              <a:rPr lang="uk-UA" sz="8000" dirty="0"/>
              <a:t>.</a:t>
            </a:r>
          </a:p>
          <a:p>
            <a:pPr marL="0" indent="0" algn="just" fontAlgn="base" hangingPunct="0">
              <a:buNone/>
            </a:pPr>
            <a:r>
              <a:rPr lang="uk-UA" sz="8400" dirty="0" smtClean="0"/>
              <a:t>       </a:t>
            </a:r>
            <a:r>
              <a:rPr lang="uk-UA" sz="8400" b="1" dirty="0" smtClean="0"/>
              <a:t>Висновок ВСУ</a:t>
            </a:r>
            <a:r>
              <a:rPr lang="uk-UA" sz="8400" dirty="0" smtClean="0"/>
              <a:t>: суд </a:t>
            </a:r>
            <a:r>
              <a:rPr lang="uk-UA" sz="8400" dirty="0"/>
              <a:t>при призначенні покарання має виходити не тільки з меж караності діяння, встановлених у </a:t>
            </a:r>
            <a:r>
              <a:rPr lang="uk-UA" sz="8400" dirty="0" smtClean="0"/>
              <a:t>відповідній </a:t>
            </a:r>
            <a:r>
              <a:rPr lang="uk-UA" sz="8400" dirty="0"/>
              <a:t>санкції статті Особливої частини КК України, а й із тих норм Загальної частини КК України, в яких регламентуються цілі, система </a:t>
            </a:r>
            <a:r>
              <a:rPr lang="uk-UA" sz="8400" dirty="0" smtClean="0"/>
              <a:t>покарань</a:t>
            </a:r>
            <a:r>
              <a:rPr lang="uk-UA" sz="8400" dirty="0"/>
              <a:t>, підстави, порядок та особливості застосування окремих його видів, а також регулюються інші питання, пов’язані з призначенням покарання, які здатні вплинути на вибір (обрання) судом певних його виду і міри, в тому числі й тих положень, що передбачені частиною другою статті 59 КК України</a:t>
            </a:r>
            <a:r>
              <a:rPr lang="uk-UA" sz="8000" dirty="0"/>
              <a:t>.</a:t>
            </a:r>
            <a:r>
              <a:rPr lang="uk-UA" sz="7200" dirty="0"/>
              <a:t> </a:t>
            </a:r>
            <a:endParaRPr lang="uk-UA" sz="7200" dirty="0" smtClean="0"/>
          </a:p>
          <a:p>
            <a:pPr marL="0" indent="0" algn="just" fontAlgn="base" hangingPunct="0">
              <a:buNone/>
            </a:pPr>
            <a:r>
              <a:rPr lang="uk-UA" sz="8400" dirty="0" smtClean="0"/>
              <a:t>       Якщо </a:t>
            </a:r>
            <a:r>
              <a:rPr lang="uk-UA" sz="8400" dirty="0"/>
              <a:t>з фактичних обставин справи вбачається відсутність корисливого мотиву у особи, яка вчинила злочин, то конфіскація майна не може бути застосована як додаткове покарання, навіть якщо у санкції статті КК України таке покарання є обов’язковим</a:t>
            </a:r>
            <a:r>
              <a:rPr lang="uk-UA" sz="8400" dirty="0" smtClean="0"/>
              <a:t>.</a:t>
            </a:r>
            <a:endParaRPr lang="uk-UA" sz="8400" dirty="0"/>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188640"/>
            <a:ext cx="1940265" cy="1257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3511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1582</Words>
  <Application>Microsoft Office PowerPoint</Application>
  <PresentationFormat>Экран (4:3)</PresentationFormat>
  <Paragraphs>116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Визначення виду і розміру покарання</dc:title>
  <dc:creator>Гуторова</dc:creator>
  <cp:lastModifiedBy>WiZaRd</cp:lastModifiedBy>
  <cp:revision>42</cp:revision>
  <dcterms:created xsi:type="dcterms:W3CDTF">2015-04-09T07:24:53Z</dcterms:created>
  <dcterms:modified xsi:type="dcterms:W3CDTF">2016-10-17T09:55:12Z</dcterms:modified>
</cp:coreProperties>
</file>